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6" r:id="rId4"/>
    <p:sldMasterId id="2147483668" r:id="rId5"/>
  </p:sldMasterIdLst>
  <p:notesMasterIdLst>
    <p:notesMasterId r:id="rId23"/>
  </p:notesMasterIdLst>
  <p:sldIdLst>
    <p:sldId id="256" r:id="rId6"/>
    <p:sldId id="261" r:id="rId7"/>
    <p:sldId id="262" r:id="rId8"/>
    <p:sldId id="258" r:id="rId9"/>
    <p:sldId id="259" r:id="rId10"/>
    <p:sldId id="268" r:id="rId11"/>
    <p:sldId id="260" r:id="rId12"/>
    <p:sldId id="263" r:id="rId13"/>
    <p:sldId id="264" r:id="rId14"/>
    <p:sldId id="275" r:id="rId15"/>
    <p:sldId id="265" r:id="rId16"/>
    <p:sldId id="271" r:id="rId17"/>
    <p:sldId id="274" r:id="rId18"/>
    <p:sldId id="269" r:id="rId19"/>
    <p:sldId id="270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86BB-19E9-45C6-BC9A-2625ADCB0C5B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16D96-8DA1-47E5-9803-862C146A0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0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67238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741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A116D-01D9-4D02-B9CD-AE654F8A446B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2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67238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74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67238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1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67238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74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9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5800"/>
            <a:ext cx="4567238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74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9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9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9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0C595-4DBD-48D2-B03E-C8C338E772F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9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CFA47-FC46-4692-AEDC-DC4B167DB2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9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0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3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E476-3F5A-4B82-940C-4E3EF54E74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B08B-1C92-44BA-BBFA-F8155DEB25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09" y="234563"/>
            <a:ext cx="1648183" cy="4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E476-3F5A-4B82-940C-4E3EF54E74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B08B-1C92-44BA-BBFA-F8155DEB25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09" y="234563"/>
            <a:ext cx="1648183" cy="4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B8AE-B764-BA40-A06E-26621EAD9A8F}" type="datetimeFigureOut">
              <a:rPr lang="en-US" smtClean="0">
                <a:solidFill>
                  <a:srgbClr val="242852"/>
                </a:solidFill>
              </a:rPr>
              <a:pPr/>
              <a:t>7/22/2018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EC98-6176-204E-900E-4259D8E9F2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8A8011-2875-DC4B-9F09-47B6B2A3A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4753" y="5916820"/>
            <a:ext cx="1752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1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8087A-AB8F-430E-9AFB-889BFAC30DCA}" type="datetimeFigureOut">
              <a:rPr lang="en-GB" sz="24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22/07/2018</a:t>
            </a:fld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0876-B99C-4AA3-A52A-7DBDAFCA09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242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5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3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9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9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3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4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7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7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3222-D094-401E-9FFF-194693905F5E}" type="datetimeFigureOut">
              <a:rPr lang="en-GB" smtClean="0"/>
              <a:t>22/07/2018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85B7-26C1-427E-8192-0D667CE4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4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A221E476-3F5A-4B82-940C-4E3EF54E74F3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1097280"/>
              <a:t>22/07/2018</a:t>
            </a:fld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3BF3B08B-1C92-44BA-BBFA-F8155DEB2587}" type="slidenum">
              <a:rPr lang="en-GB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58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64"/>
            <a:ext cx="21336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A221E476-3F5A-4B82-940C-4E3EF54E74F3}" type="datetimeFigureOut">
              <a:rPr lang="en-GB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1097280"/>
              <a:t>22/07/2018</a:t>
            </a:fld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64"/>
            <a:ext cx="28956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64"/>
            <a:ext cx="21336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3BF3B08B-1C92-44BA-BBFA-F8155DEB2587}" type="slidenum">
              <a:rPr lang="en-GB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109728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05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06CFB8AE-B764-BA40-A06E-26621EAD9A8F}" type="datetimeFigureOut">
              <a:rPr lang="en-US" smtClean="0">
                <a:solidFill>
                  <a:srgbClr val="242852"/>
                </a:solidFill>
              </a:rPr>
              <a:pPr/>
              <a:t>7/22/2018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42852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685800">
                <a:defRPr/>
              </a:pPr>
              <a:endParaRPr lang="en-US" sz="15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0670EC98-6176-204E-900E-4259D8E9F2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3940AA-1116-6348-8576-66755E3607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4753" y="5916820"/>
            <a:ext cx="1752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9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CCFBF-5DBC-4F9E-974C-31B1FE2C9D3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  <p:sp>
        <p:nvSpPr>
          <p:cNvPr id="2054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  <a:latin typeface="Times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cid:ii_jgiekacv2_16308c4904cdc39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iniq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110" y="3284984"/>
            <a:ext cx="7772400" cy="1470025"/>
          </a:xfrm>
        </p:spPr>
        <p:txBody>
          <a:bodyPr/>
          <a:lstStyle/>
          <a:p>
            <a:r>
              <a:rPr lang="en-GB" dirty="0" err="1" smtClean="0"/>
              <a:t>Demedicalising</a:t>
            </a:r>
            <a:r>
              <a:rPr lang="en-GB" dirty="0" smtClean="0"/>
              <a:t> </a:t>
            </a:r>
            <a:r>
              <a:rPr lang="en-GB" dirty="0" err="1" smtClean="0"/>
              <a:t>PrEP</a:t>
            </a:r>
            <a:r>
              <a:rPr lang="en-GB" dirty="0" smtClean="0"/>
              <a:t> for MSM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Sheena McCormack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MRC Clinical Trials Unit at UCL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 Dean Street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" y="-27384"/>
            <a:ext cx="9123380" cy="34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0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7"/>
            <a:ext cx="843528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Princess </a:t>
            </a:r>
            <a:r>
              <a:rPr lang="en-GB" altLang="en-US" sz="3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</a:t>
            </a:r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programme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007" y="1028742"/>
            <a:ext cx="8703665" cy="6461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population led service</a:t>
            </a:r>
          </a:p>
          <a:p>
            <a:pPr marL="799299" lvl="1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 counselling and testing, ARV for </a:t>
            </a:r>
            <a:r>
              <a:rPr lang="en-GB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treatment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" b="2639"/>
          <a:stretch/>
        </p:blipFill>
        <p:spPr>
          <a:xfrm>
            <a:off x="683568" y="1772816"/>
            <a:ext cx="7696499" cy="46085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39752" y="6437518"/>
            <a:ext cx="6701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Source: Princess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PrEP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ART database, Thai Red Cross Anonymous Clinic (January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2016-June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2018).</a:t>
            </a:r>
          </a:p>
        </p:txBody>
      </p:sp>
    </p:spTree>
    <p:extLst>
      <p:ext uri="{BB962C8B-B14F-4D97-AF65-F5344CB8AC3E}">
        <p14:creationId xmlns:p14="http://schemas.microsoft.com/office/powerpoint/2010/main" val="3505350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7"/>
            <a:ext cx="843528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Online services: SH24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1047786"/>
            <a:ext cx="4536504" cy="4614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friendly and online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6" y="1059174"/>
            <a:ext cx="3455373" cy="51781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10" y="1555844"/>
            <a:ext cx="2770854" cy="4249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5769261"/>
            <a:ext cx="4536504" cy="8307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GB" baseline="30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Joint BHIVA/BASHH</a:t>
            </a: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April 2018</a:t>
            </a:r>
          </a:p>
        </p:txBody>
      </p:sp>
    </p:spTree>
    <p:extLst>
      <p:ext uri="{BB962C8B-B14F-4D97-AF65-F5344CB8AC3E}">
        <p14:creationId xmlns:p14="http://schemas.microsoft.com/office/powerpoint/2010/main" val="23616443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435"/>
            <a:ext cx="3108619" cy="497231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46" y="332656"/>
            <a:ext cx="2966348" cy="48696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518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40" y="1100992"/>
            <a:ext cx="6115050" cy="401241"/>
          </a:xfrm>
        </p:spPr>
        <p:txBody>
          <a:bodyPr>
            <a:normAutofit fontScale="90000"/>
          </a:bodyPr>
          <a:lstStyle/>
          <a:p>
            <a:r>
              <a:rPr lang="en-US"/>
              <a:t>Highlights &amp; Timelines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03677" y="5014369"/>
            <a:ext cx="9178289" cy="481650"/>
            <a:chOff x="635000" y="3175000"/>
            <a:chExt cx="11391562" cy="4191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Right Arrow 3"/>
            <p:cNvSpPr/>
            <p:nvPr/>
          </p:nvSpPr>
          <p:spPr>
            <a:xfrm>
              <a:off x="685800" y="3175000"/>
              <a:ext cx="10858500" cy="4191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5000" y="3249853"/>
              <a:ext cx="1612900" cy="28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b="1">
                  <a:solidFill>
                    <a:prstClr val="black"/>
                  </a:solidFill>
                </a:rPr>
                <a:t>Oct 2016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13662" y="3249855"/>
              <a:ext cx="1612900" cy="28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b="1">
                  <a:solidFill>
                    <a:prstClr val="black"/>
                  </a:solidFill>
                </a:rPr>
                <a:t>June 2021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9353" y="3246068"/>
              <a:ext cx="1612900" cy="28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b="1">
                  <a:solidFill>
                    <a:prstClr val="black"/>
                  </a:solidFill>
                </a:rPr>
                <a:t>Oct 2017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6759" y="3240267"/>
              <a:ext cx="1612900" cy="28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b="1">
                  <a:solidFill>
                    <a:prstClr val="black"/>
                  </a:solidFill>
                </a:rPr>
                <a:t>Oct 2018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6878" y="3240267"/>
              <a:ext cx="1612900" cy="28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b="1">
                  <a:solidFill>
                    <a:prstClr val="black"/>
                  </a:solidFill>
                </a:rPr>
                <a:t>Oct 2019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24498" y="3246898"/>
              <a:ext cx="1612900" cy="28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b="1">
                  <a:solidFill>
                    <a:prstClr val="black"/>
                  </a:solidFill>
                </a:rPr>
                <a:t>Oct 2020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1" y="2612222"/>
            <a:ext cx="1210271" cy="299117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/>
        </p:nvSpPr>
        <p:spPr>
          <a:xfrm>
            <a:off x="5011847" y="2087276"/>
            <a:ext cx="1000125" cy="25963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1500">
                <a:solidFill>
                  <a:prstClr val="black"/>
                </a:solidFill>
                <a:latin typeface="Franklin Gothic Medium"/>
              </a:rPr>
              <a:t>COMPARE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19" y="2285269"/>
            <a:ext cx="1088749" cy="274685"/>
          </a:xfrm>
          <a:prstGeom prst="rect">
            <a:avLst/>
          </a:prstGeom>
        </p:spPr>
      </p:pic>
      <p:sp>
        <p:nvSpPr>
          <p:cNvPr id="54" name="Title 1"/>
          <p:cNvSpPr>
            <a:spLocks noGrp="1"/>
          </p:cNvSpPr>
          <p:nvPr/>
        </p:nvSpPr>
        <p:spPr>
          <a:xfrm>
            <a:off x="171773" y="3433013"/>
            <a:ext cx="1572519" cy="134349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en-US" sz="1200" dirty="0">
                <a:solidFill>
                  <a:prstClr val="black"/>
                </a:solidFill>
                <a:latin typeface="Franklin Gothic Medium"/>
              </a:rPr>
              <a:t>Highlights:</a:t>
            </a:r>
            <a:r>
              <a:rPr lang="en-US" sz="1200" u="sng" dirty="0">
                <a:solidFill>
                  <a:prstClr val="black"/>
                </a:solidFill>
                <a:latin typeface="Franklin Gothic Medium"/>
              </a:rPr>
              <a:t> </a:t>
            </a:r>
          </a:p>
          <a:p>
            <a:pPr marL="214313" indent="-214313" algn="l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 Aims completed (stars)</a:t>
            </a:r>
          </a:p>
          <a:p>
            <a:pPr marL="214313" indent="-214313" algn="l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 studies in the field</a:t>
            </a:r>
          </a:p>
          <a:p>
            <a:pPr marL="214313" indent="-214313" algn="l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142 participants enrolled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1841857" y="2077026"/>
            <a:ext cx="2914650" cy="137160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1853767" y="2377108"/>
            <a:ext cx="2915263" cy="137160"/>
          </a:xfrm>
          <a:prstGeom prst="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2501179" y="2746029"/>
            <a:ext cx="5601602" cy="152525"/>
          </a:xfrm>
          <a:prstGeom prst="rightArrow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2853741" y="3082258"/>
            <a:ext cx="5317076" cy="180740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5117524" y="2269018"/>
            <a:ext cx="3053293" cy="137160"/>
          </a:xfrm>
          <a:prstGeom prst="rightArrow">
            <a:avLst/>
          </a:prstGeom>
          <a:solidFill>
            <a:srgbClr val="FF9933"/>
          </a:solidFill>
          <a:ln w="952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472120" y="1716119"/>
            <a:ext cx="5263718" cy="137160"/>
          </a:xfrm>
          <a:prstGeom prst="right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466" y="2082667"/>
            <a:ext cx="755477" cy="190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91" y="1653822"/>
            <a:ext cx="1002506" cy="320886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1841857" y="1639918"/>
            <a:ext cx="252751" cy="24335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2771497" y="1975198"/>
            <a:ext cx="252751" cy="24335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2299057" y="2302858"/>
            <a:ext cx="252751" cy="24335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3434893" y="3547096"/>
            <a:ext cx="3466858" cy="151664"/>
          </a:xfrm>
          <a:prstGeom prst="right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3382008" y="3973465"/>
            <a:ext cx="4590635" cy="163725"/>
          </a:xfrm>
          <a:prstGeom prst="rightArrow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430799" y="4378452"/>
            <a:ext cx="3449753" cy="181571"/>
          </a:xfrm>
          <a:prstGeom prst="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3396149" y="4763609"/>
            <a:ext cx="4591328" cy="184531"/>
          </a:xfrm>
          <a:prstGeom prst="rightArrow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7528" y="2962636"/>
            <a:ext cx="511109" cy="49303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244" y="1923226"/>
            <a:ext cx="581176" cy="37583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713C9736-6717-4345-8575-2A2104FD2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4913" y="3370756"/>
            <a:ext cx="448595" cy="45166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887" y="2004868"/>
            <a:ext cx="478223" cy="309254"/>
          </a:xfrm>
          <a:prstGeom prst="rect">
            <a:avLst/>
          </a:prstGeom>
        </p:spPr>
      </p:pic>
      <p:sp>
        <p:nvSpPr>
          <p:cNvPr id="39" name="5-Point Star 38"/>
          <p:cNvSpPr/>
          <p:nvPr/>
        </p:nvSpPr>
        <p:spPr>
          <a:xfrm>
            <a:off x="3014550" y="3032049"/>
            <a:ext cx="252751" cy="24335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F79D7CB-A906-7440-8AF6-448B64EB28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192" y="3866984"/>
            <a:ext cx="559973" cy="415535"/>
          </a:xfrm>
          <a:prstGeom prst="rect">
            <a:avLst/>
          </a:prstGeom>
        </p:spPr>
      </p:pic>
      <p:sp>
        <p:nvSpPr>
          <p:cNvPr id="41" name="5-Point Star 40">
            <a:extLst>
              <a:ext uri="{FF2B5EF4-FFF2-40B4-BE49-F238E27FC236}">
                <a16:creationId xmlns:a16="http://schemas.microsoft.com/office/drawing/2014/main" xmlns="" id="{0488AFD7-98AC-074D-BD05-3F4333C8BD2F}"/>
              </a:ext>
            </a:extLst>
          </p:cNvPr>
          <p:cNvSpPr/>
          <p:nvPr/>
        </p:nvSpPr>
        <p:spPr>
          <a:xfrm>
            <a:off x="3394347" y="1987555"/>
            <a:ext cx="252751" cy="24335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270D222-238D-AD41-8C27-611D129F57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578" y="4308245"/>
            <a:ext cx="941144" cy="352928"/>
          </a:xfrm>
          <a:prstGeom prst="rect">
            <a:avLst/>
          </a:prstGeom>
        </p:spPr>
      </p:pic>
      <p:pic>
        <p:nvPicPr>
          <p:cNvPr id="43" name="Picture 42" descr="cid:ii_jgiekacv2_16308c4904cdc396">
            <a:extLst>
              <a:ext uri="{FF2B5EF4-FFF2-40B4-BE49-F238E27FC236}">
                <a16:creationId xmlns:a16="http://schemas.microsoft.com/office/drawing/2014/main" xmlns="" id="{63FA9228-AEF3-1046-81DF-AAA84DF4E441}"/>
              </a:ext>
            </a:extLst>
          </p:cNvPr>
          <p:cNvPicPr/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40" y="4674998"/>
            <a:ext cx="477871" cy="434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944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Digital vending machine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64087" y="5686480"/>
            <a:ext cx="3904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/>
            <a:r>
              <a:rPr lang="en-GB" sz="2200" b="1" dirty="0">
                <a:solidFill>
                  <a:srgbClr val="712B63">
                    <a:lumMod val="75000"/>
                  </a:srgbClr>
                </a:solidFill>
                <a:ea typeface="MS PGothic" pitchFamily="34" charset="-128"/>
              </a:rPr>
              <a:t>Installed Brighton Sauna</a:t>
            </a:r>
          </a:p>
          <a:p>
            <a:pPr defTabSz="1097280"/>
            <a:r>
              <a:rPr lang="en-GB" sz="2200" b="1" dirty="0">
                <a:solidFill>
                  <a:srgbClr val="712B63">
                    <a:lumMod val="75000"/>
                  </a:srgbClr>
                </a:solidFill>
                <a:ea typeface="MS PGothic" pitchFamily="34" charset="-128"/>
              </a:rPr>
              <a:t>June 2017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74"/>
          <a:stretch/>
        </p:blipFill>
        <p:spPr bwMode="auto">
          <a:xfrm>
            <a:off x="5364087" y="1340768"/>
            <a:ext cx="3718460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4856540" cy="4971135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GB" sz="2400" dirty="0" err="1"/>
              <a:t>BioSURE</a:t>
            </a:r>
            <a:r>
              <a:rPr lang="en-GB" sz="2400" dirty="0"/>
              <a:t> HIV self-tests: 3</a:t>
            </a:r>
            <a:r>
              <a:rPr lang="en-GB" sz="2400" baseline="30000" dirty="0"/>
              <a:t>rd</a:t>
            </a:r>
            <a:r>
              <a:rPr lang="en-GB" sz="2400" dirty="0"/>
              <a:t> generation</a:t>
            </a:r>
          </a:p>
          <a:p>
            <a:pPr>
              <a:lnSpc>
                <a:spcPts val="2800"/>
              </a:lnSpc>
            </a:pPr>
            <a:r>
              <a:rPr lang="en-GB" sz="2400" dirty="0" smtClean="0"/>
              <a:t>Wall mounted at eye level</a:t>
            </a:r>
          </a:p>
          <a:p>
            <a:pPr>
              <a:lnSpc>
                <a:spcPts val="2800"/>
              </a:lnSpc>
            </a:pPr>
            <a:r>
              <a:rPr lang="en-GB" sz="2400" dirty="0" smtClean="0"/>
              <a:t>Touch screen </a:t>
            </a:r>
          </a:p>
          <a:p>
            <a:pPr>
              <a:lnSpc>
                <a:spcPts val="2800"/>
              </a:lnSpc>
            </a:pPr>
            <a:r>
              <a:rPr lang="en-GB" sz="2400" dirty="0" smtClean="0"/>
              <a:t>Robust - liquid proof – secure (&gt;300 machines, no incidents)</a:t>
            </a:r>
          </a:p>
          <a:p>
            <a:pPr>
              <a:lnSpc>
                <a:spcPts val="2800"/>
              </a:lnSpc>
            </a:pPr>
            <a:r>
              <a:rPr lang="en-GB" sz="2400" dirty="0" smtClean="0"/>
              <a:t>Lifespan ‘hundreds of thousands’ of vends</a:t>
            </a:r>
          </a:p>
          <a:p>
            <a:pPr>
              <a:lnSpc>
                <a:spcPts val="2800"/>
              </a:lnSpc>
            </a:pPr>
            <a:r>
              <a:rPr lang="en-GB" sz="2400" dirty="0" smtClean="0"/>
              <a:t>Little maintenance, can be done remotely</a:t>
            </a:r>
          </a:p>
          <a:p>
            <a:pPr>
              <a:lnSpc>
                <a:spcPts val="2800"/>
              </a:lnSpc>
            </a:pPr>
            <a:r>
              <a:rPr lang="en-GB" sz="2400" dirty="0" smtClean="0"/>
              <a:t>Access website for live monitoring of sales, issues and epidemiological data</a:t>
            </a:r>
            <a:endParaRPr lang="en-GB" sz="2400" dirty="0"/>
          </a:p>
          <a:p>
            <a:pPr>
              <a:lnSpc>
                <a:spcPts val="2800"/>
              </a:lnSpc>
            </a:pP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54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Next generation machine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26" y="1340768"/>
            <a:ext cx="5584618" cy="47853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More </a:t>
            </a:r>
            <a:r>
              <a:rPr lang="en-GB" sz="2400" dirty="0"/>
              <a:t>robust / tamper-proof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More reliable, 50% more powerful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~£3,500 vs £18,000 for prototype</a:t>
            </a:r>
          </a:p>
          <a:p>
            <a:pPr>
              <a:lnSpc>
                <a:spcPts val="2800"/>
              </a:lnSpc>
              <a:spcBef>
                <a:spcPts val="576"/>
              </a:spcBef>
            </a:pPr>
            <a:r>
              <a:rPr lang="en-GB" sz="2400" dirty="0" smtClean="0"/>
              <a:t>Available through the Martin Fisher Foundation</a:t>
            </a:r>
          </a:p>
          <a:p>
            <a:pPr>
              <a:lnSpc>
                <a:spcPts val="2800"/>
              </a:lnSpc>
              <a:spcBef>
                <a:spcPts val="576"/>
              </a:spcBef>
            </a:pPr>
            <a:r>
              <a:rPr lang="en-GB" sz="2400" dirty="0" smtClean="0"/>
              <a:t>Can dispense free tests or have contactless payment option</a:t>
            </a:r>
          </a:p>
          <a:p>
            <a:pPr>
              <a:lnSpc>
                <a:spcPts val="2800"/>
              </a:lnSpc>
              <a:spcBef>
                <a:spcPts val="576"/>
              </a:spcBef>
            </a:pPr>
            <a:r>
              <a:rPr lang="en-GB" sz="2400" dirty="0" smtClean="0"/>
              <a:t>Option to have interaction in different languages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73" y="908720"/>
            <a:ext cx="208926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Concluding thoughts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033" y="1124750"/>
            <a:ext cx="8641475" cy="51704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</a:t>
            </a:r>
            <a:r>
              <a:rPr lang="en-GB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</a:t>
            </a: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users are healthy and motivated and can self-manage very well with minimal face to face support</a:t>
            </a:r>
          </a:p>
          <a:p>
            <a:pPr marL="342099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GB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 need a highly skilled hub</a:t>
            </a:r>
            <a:endParaRPr lang="en-GB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99299" lvl="1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even need a </a:t>
            </a:r>
            <a:r>
              <a:rPr lang="en-GB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doctore</a:t>
            </a: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when there are concomitant medications or co-morbidities</a:t>
            </a:r>
          </a:p>
          <a:p>
            <a:pPr marL="799299" lvl="1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GB" sz="2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Otherwise best to deliver </a:t>
            </a:r>
            <a:r>
              <a:rPr lang="en-GB" sz="2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</a:t>
            </a: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where it is most convenient</a:t>
            </a:r>
          </a:p>
          <a:p>
            <a:pPr marL="799299" lvl="1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people are already going – or are (telemedicine)</a:t>
            </a:r>
          </a:p>
          <a:p>
            <a:pPr marL="799299" lvl="1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it suits them</a:t>
            </a:r>
          </a:p>
          <a:p>
            <a:pPr>
              <a:buClr>
                <a:schemeClr val="tx2"/>
              </a:buClr>
              <a:defRPr/>
            </a:pP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to ensure consistent messages across the social media spectrum</a:t>
            </a:r>
          </a:p>
        </p:txBody>
      </p:sp>
    </p:spTree>
    <p:extLst>
      <p:ext uri="{BB962C8B-B14F-4D97-AF65-F5344CB8AC3E}">
        <p14:creationId xmlns:p14="http://schemas.microsoft.com/office/powerpoint/2010/main" val="30043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Acknowledgements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832" y="1164817"/>
            <a:ext cx="8559648" cy="16310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Dean Street</a:t>
            </a:r>
          </a:p>
          <a:p>
            <a:pPr marL="799299" lvl="1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Alan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McOwan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Nneka Nwokolo, Emma Devitt, 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Sheel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Patel, Gary Whitlock, Tara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Suchack</a:t>
            </a: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CliniQ</a:t>
            </a:r>
            <a:endParaRPr lang="en-GB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99299" lvl="1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Michelle Ross and Aedan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Wolton</a:t>
            </a: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794006" y="6153346"/>
            <a:ext cx="1170482" cy="588022"/>
            <a:chOff x="213995" y="-59234"/>
            <a:chExt cx="3145852" cy="15804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8841" r="30312" b="13250"/>
            <a:stretch/>
          </p:blipFill>
          <p:spPr>
            <a:xfrm>
              <a:off x="213995" y="260456"/>
              <a:ext cx="943200" cy="9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307" y="-59234"/>
              <a:ext cx="2011540" cy="15804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19812" y="3284984"/>
            <a:ext cx="8559648" cy="22465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Thai Red Cross and Princess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</a:t>
            </a:r>
            <a:endParaRPr lang="en-GB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99299" lvl="1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Nittaya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Phanuphak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Pungpapong</a:t>
            </a: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Brighton 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Martin Fisher Foundation</a:t>
            </a:r>
          </a:p>
          <a:p>
            <a:pPr marL="799299" lvl="1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s-E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Gillian Dean, </a:t>
            </a:r>
            <a:r>
              <a:rPr lang="es-ES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Suneeta</a:t>
            </a:r>
            <a:r>
              <a:rPr lang="es-E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Soni, </a:t>
            </a:r>
            <a:r>
              <a:rPr lang="es-ES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</a:t>
            </a:r>
            <a:r>
              <a:rPr lang="es-E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Llewellyn</a:t>
            </a:r>
            <a:r>
              <a:rPr lang="es-E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Carlos Peralta, Liliana </a:t>
            </a:r>
            <a:r>
              <a:rPr lang="es-ES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Rodriguez</a:t>
            </a:r>
            <a:r>
              <a:rPr lang="es-E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Jaime </a:t>
            </a:r>
            <a:r>
              <a:rPr lang="es-E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</a:t>
            </a:r>
          </a:p>
          <a:p>
            <a:pPr marL="342099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iTech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projects</a:t>
            </a:r>
          </a:p>
          <a:p>
            <a:pPr marL="799299" lvl="1" indent="-342099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Patrick 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Sullivan</a:t>
            </a: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354360" y="298551"/>
            <a:ext cx="843528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56 Dean Street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8" y="1268760"/>
            <a:ext cx="8797767" cy="520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6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signcurial.com/Uploads/Project/9229/images/270487/large/Dean-Stree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0"/>
          <a:stretch/>
        </p:blipFill>
        <p:spPr bwMode="auto">
          <a:xfrm>
            <a:off x="611560" y="1556792"/>
            <a:ext cx="8162384" cy="46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57200" y="274637"/>
            <a:ext cx="843528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Dean Street Express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7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74637"/>
            <a:ext cx="843528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 treatment, PEP, </a:t>
            </a:r>
            <a:r>
              <a:rPr lang="en-GB" altLang="en-US" sz="3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</a:t>
            </a:r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VLs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4311" y="6165333"/>
            <a:ext cx="983994" cy="510605"/>
            <a:chOff x="314308" y="6165305"/>
            <a:chExt cx="983994" cy="510605"/>
          </a:xfrm>
        </p:grpSpPr>
        <p:pic>
          <p:nvPicPr>
            <p:cNvPr id="13" name="Picture 2" descr="\\cw-corp\dean street\Dean Street Pictures\Logos\56 DS Logo Colou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08" y="6165305"/>
              <a:ext cx="445214" cy="510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8" y="6165305"/>
              <a:ext cx="470714" cy="51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6" y="983382"/>
            <a:ext cx="7200796" cy="51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Treatment and vaccination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033" y="1124750"/>
            <a:ext cx="8641475" cy="34161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Ensures short time to treatment -  same day</a:t>
            </a: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GB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 loads sent by text in the </a:t>
            </a:r>
            <a:r>
              <a:rPr lang="en-GB" sz="2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undetectables</a:t>
            </a:r>
            <a:r>
              <a:rPr lang="en-GB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who can pick up 6m treatment later in the </a:t>
            </a: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 dose where possible – it’s done</a:t>
            </a: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GB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notification directly or using ‘contact slips’ or e-services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4311" y="6165333"/>
            <a:ext cx="983994" cy="510605"/>
            <a:chOff x="314308" y="6165305"/>
            <a:chExt cx="983994" cy="510605"/>
          </a:xfrm>
        </p:grpSpPr>
        <p:pic>
          <p:nvPicPr>
            <p:cNvPr id="13" name="Picture 2" descr="\\cw-corp\dean street\Dean Street Pictures\Logos\56 DS Logo Colou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08" y="6165305"/>
              <a:ext cx="445214" cy="510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8" y="6165305"/>
              <a:ext cx="470714" cy="51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86232" y="4941168"/>
            <a:ext cx="8641475" cy="4614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Vaccination: hep A, B, HPV</a:t>
            </a:r>
          </a:p>
        </p:txBody>
      </p:sp>
    </p:spTree>
    <p:extLst>
      <p:ext uri="{BB962C8B-B14F-4D97-AF65-F5344CB8AC3E}">
        <p14:creationId xmlns:p14="http://schemas.microsoft.com/office/powerpoint/2010/main" val="40749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Gold card and PRIME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32" y="1628800"/>
            <a:ext cx="8559648" cy="30467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 at Dean Street Express in 2016</a:t>
            </a: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HIV/STI tests available on walk-in basis </a:t>
            </a:r>
            <a:r>
              <a:rPr lang="en-GB" sz="24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a month</a:t>
            </a: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GB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98234" lvl="1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Rectal infections</a:t>
            </a:r>
          </a:p>
          <a:p>
            <a:pPr marL="798234" lvl="1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Syphilis</a:t>
            </a:r>
            <a:endParaRPr lang="en-GB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98234" lvl="1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 in the last year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4311" y="6165333"/>
            <a:ext cx="983994" cy="510605"/>
            <a:chOff x="314308" y="6165305"/>
            <a:chExt cx="983994" cy="510605"/>
          </a:xfrm>
        </p:grpSpPr>
        <p:pic>
          <p:nvPicPr>
            <p:cNvPr id="10" name="Picture 2" descr="\\cw-corp\dean street\Dean Street Pictures\Logos\56 DS Logo Colou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08" y="6165305"/>
              <a:ext cx="445214" cy="510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8" y="6165305"/>
              <a:ext cx="470714" cy="51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972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Capacity and context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033" y="1124750"/>
            <a:ext cx="8641475" cy="41547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12,500 STD attendances per month</a:t>
            </a: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 attendances are MSM</a:t>
            </a:r>
          </a:p>
          <a:p>
            <a:pPr marL="342099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GB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4,200 </a:t>
            </a:r>
            <a:r>
              <a:rPr lang="en-GB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living with HIV, seen twice a year if stable </a:t>
            </a:r>
            <a:endParaRPr lang="en-GB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GB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2014 strong focus on reducing undiagnosed HIV particularly in MSM and putting people on treatment to prevent onward transmission</a:t>
            </a:r>
          </a:p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of new diagnoses early infection (within 4 months)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4311" y="6165333"/>
            <a:ext cx="983994" cy="510605"/>
            <a:chOff x="314308" y="6165305"/>
            <a:chExt cx="983994" cy="510605"/>
          </a:xfrm>
        </p:grpSpPr>
        <p:pic>
          <p:nvPicPr>
            <p:cNvPr id="13" name="Picture 2" descr="\\cw-corp\dean street\Dean Street Pictures\Logos\56 DS Logo Colou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08" y="6165305"/>
              <a:ext cx="445214" cy="510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8" y="6165305"/>
              <a:ext cx="470714" cy="51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89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7"/>
            <a:ext cx="843528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</a:t>
            </a:r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access</a:t>
            </a:r>
          </a:p>
        </p:txBody>
      </p:sp>
      <p:pic>
        <p:nvPicPr>
          <p:cNvPr id="3" name="Picture 2" descr="PrEP Shop | 56 Dean Stree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8000" r="1972" b="29000"/>
          <a:stretch/>
        </p:blipFill>
        <p:spPr>
          <a:xfrm>
            <a:off x="4173774" y="3284984"/>
            <a:ext cx="4332795" cy="3014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PrEP | The PrEP Impact Trial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6951" r="2816" b="37400"/>
          <a:stretch/>
        </p:blipFill>
        <p:spPr>
          <a:xfrm>
            <a:off x="0" y="1417637"/>
            <a:ext cx="4330824" cy="2684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uy PrEP Now to the UK - I Want PrEP Now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6951" r="2815" b="29000"/>
          <a:stretch/>
        </p:blipFill>
        <p:spPr>
          <a:xfrm>
            <a:off x="4179961" y="404664"/>
            <a:ext cx="3557979" cy="25384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894" y="4509120"/>
            <a:ext cx="4099503" cy="9231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261938" indent="-261938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generics ~1000</a:t>
            </a:r>
          </a:p>
          <a:p>
            <a:pPr marL="261938" indent="-26193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Impact trial 1700</a:t>
            </a:r>
          </a:p>
          <a:p>
            <a:pPr marL="261938" indent="-261938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Shop run by clinic &gt;1000</a:t>
            </a:r>
          </a:p>
        </p:txBody>
      </p:sp>
    </p:spTree>
    <p:extLst>
      <p:ext uri="{BB962C8B-B14F-4D97-AF65-F5344CB8AC3E}">
        <p14:creationId xmlns:p14="http://schemas.microsoft.com/office/powerpoint/2010/main" val="1683705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74637"/>
            <a:ext cx="8435280" cy="1143000"/>
          </a:xfrm>
          <a:prstGeom prst="rect">
            <a:avLst/>
          </a:prstGeom>
        </p:spPr>
        <p:txBody>
          <a:bodyPr lIns="91227" tIns="45614" rIns="91227" bIns="45614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GB" altLang="en-US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Community-run service in clinic</a:t>
            </a:r>
            <a:endParaRPr lang="en-GB" alt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eaLnBrk="1" hangingPunct="1"/>
            <a:endParaRPr lang="en-US" altLang="en-US" sz="3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39" y="1196757"/>
            <a:ext cx="8343617" cy="6461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CliniQ – by us, for us, trans-led service</a:t>
            </a:r>
          </a:p>
          <a:p>
            <a:pPr marL="799299" lvl="1" indent="-342099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Family, partners, anyone questioning their gender welcome</a:t>
            </a:r>
          </a:p>
        </p:txBody>
      </p:sp>
      <p:pic>
        <p:nvPicPr>
          <p:cNvPr id="4" name="Picture 3" descr="CB0A7500-2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5" y="2606031"/>
            <a:ext cx="4835483" cy="3223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2418" y="2924944"/>
            <a:ext cx="3868182" cy="2308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227" tIns="45614" rIns="91227" bIns="45614">
            <a:spAutoFit/>
          </a:bodyPr>
          <a:lstStyle/>
          <a:p>
            <a:pPr marL="342099" indent="-342099" algn="l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 </a:t>
            </a:r>
          </a:p>
          <a:p>
            <a:pPr marL="620713" lvl="1" indent="-263525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Hormones</a:t>
            </a:r>
          </a:p>
          <a:p>
            <a:pPr marL="620713" lvl="1" indent="-263525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Yoga, art, acupuncture, hypnotherapy </a:t>
            </a:r>
          </a:p>
          <a:p>
            <a:pPr marL="620713" lvl="1" indent="-263525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 advice</a:t>
            </a:r>
          </a:p>
          <a:p>
            <a:pPr marL="620713" lvl="1" indent="-263525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Peer mentorship and group therapy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846" y="6076591"/>
            <a:ext cx="253563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>
                <a:latin typeface="Calibri"/>
                <a:cs typeface="Calibri"/>
                <a:hlinkClick r:id="rId4"/>
              </a:rPr>
              <a:t>www.cliniQ.org.uk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248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MFF">
      <a:dk1>
        <a:sysClr val="windowText" lastClr="000000"/>
      </a:dk1>
      <a:lt1>
        <a:sysClr val="window" lastClr="FFFFFF"/>
      </a:lt1>
      <a:dk2>
        <a:srgbClr val="712B63"/>
      </a:dk2>
      <a:lt2>
        <a:srgbClr val="EEECE1"/>
      </a:lt2>
      <a:accent1>
        <a:srgbClr val="712B63"/>
      </a:accent1>
      <a:accent2>
        <a:srgbClr val="B5BE0E"/>
      </a:accent2>
      <a:accent3>
        <a:srgbClr val="FF3300"/>
      </a:accent3>
      <a:accent4>
        <a:srgbClr val="7F7F7F"/>
      </a:accent4>
      <a:accent5>
        <a:srgbClr val="0070C0"/>
      </a:accent5>
      <a:accent6>
        <a:srgbClr val="00B05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MFF">
      <a:dk1>
        <a:sysClr val="windowText" lastClr="000000"/>
      </a:dk1>
      <a:lt1>
        <a:sysClr val="window" lastClr="FFFFFF"/>
      </a:lt1>
      <a:dk2>
        <a:srgbClr val="712B63"/>
      </a:dk2>
      <a:lt2>
        <a:srgbClr val="EEECE1"/>
      </a:lt2>
      <a:accent1>
        <a:srgbClr val="712B63"/>
      </a:accent1>
      <a:accent2>
        <a:srgbClr val="B5BE0E"/>
      </a:accent2>
      <a:accent3>
        <a:srgbClr val="FF3300"/>
      </a:accent3>
      <a:accent4>
        <a:srgbClr val="7F7F7F"/>
      </a:accent4>
      <a:accent5>
        <a:srgbClr val="0070C0"/>
      </a:accent5>
      <a:accent6>
        <a:srgbClr val="00B05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ood Typ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557</Words>
  <Application>Microsoft Office PowerPoint</Application>
  <PresentationFormat>On-screen Show (4:3)</PresentationFormat>
  <Paragraphs>117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Corbel</vt:lpstr>
      <vt:lpstr>Franklin Gothic Medium</vt:lpstr>
      <vt:lpstr>Rockwell</vt:lpstr>
      <vt:lpstr>Rockwell Condensed</vt:lpstr>
      <vt:lpstr>Rockwell Extra Bold</vt:lpstr>
      <vt:lpstr>Times</vt:lpstr>
      <vt:lpstr>Verdana</vt:lpstr>
      <vt:lpstr>Wingdings</vt:lpstr>
      <vt:lpstr>Office Theme</vt:lpstr>
      <vt:lpstr>3_Office Theme</vt:lpstr>
      <vt:lpstr>2_Office Theme</vt:lpstr>
      <vt:lpstr>1_Wood Type</vt:lpstr>
      <vt:lpstr>Custom Design</vt:lpstr>
      <vt:lpstr>Demedicalising PrEP for MSM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Highlights &amp; Timelines</vt:lpstr>
      <vt:lpstr>Digital vending machine</vt:lpstr>
      <vt:lpstr>Next generation machine</vt:lpstr>
      <vt:lpstr>PowerPoint Presentation</vt:lpstr>
      <vt:lpstr>PowerPoint Presentation</vt:lpstr>
    </vt:vector>
  </TitlesOfParts>
  <Company>MRC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Demedicalising PrEP</dc:title>
  <dc:creator>Sheena McCormack</dc:creator>
  <cp:lastModifiedBy>Saal</cp:lastModifiedBy>
  <cp:revision>7</cp:revision>
  <dcterms:created xsi:type="dcterms:W3CDTF">2018-07-22T15:33:20Z</dcterms:created>
  <dcterms:modified xsi:type="dcterms:W3CDTF">2018-07-22T16:24:26Z</dcterms:modified>
</cp:coreProperties>
</file>